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4"/>
  </p:notesMasterIdLst>
  <p:sldIdLst>
    <p:sldId id="1053" r:id="rId2"/>
    <p:sldId id="923" r:id="rId3"/>
    <p:sldId id="985" r:id="rId4"/>
    <p:sldId id="1057" r:id="rId5"/>
    <p:sldId id="1054" r:id="rId6"/>
    <p:sldId id="1056" r:id="rId7"/>
    <p:sldId id="1060" r:id="rId8"/>
    <p:sldId id="1058" r:id="rId9"/>
    <p:sldId id="1059" r:id="rId10"/>
    <p:sldId id="1055" r:id="rId11"/>
    <p:sldId id="1048" r:id="rId12"/>
    <p:sldId id="1049" r:id="rId13"/>
  </p:sldIdLst>
  <p:sldSz cx="12192000" cy="6858000"/>
  <p:notesSz cx="6858000" cy="9144000"/>
  <p:embeddedFontLst>
    <p:embeddedFont>
      <p:font typeface="Open Sans" panose="020B0606030504020204" pitchFamily="34" charset="0"/>
      <p:regular r:id="rId15"/>
      <p:bold r:id="rId16"/>
      <p:italic r:id="rId17"/>
      <p:boldItalic r:id="rId18"/>
    </p:embeddedFont>
    <p:embeddedFont>
      <p:font typeface="Open Sans ExtraBold" panose="020B0606030504020204" pitchFamily="34" charset="0"/>
      <p:bold r:id="rId19"/>
      <p:italic r:id="rId20"/>
      <p:boldItalic r:id="rId21"/>
    </p:embeddedFont>
    <p:embeddedFont>
      <p:font typeface="Open Sans Semibold" panose="020B0606030504020204" pitchFamily="34" charset="0"/>
      <p:regular r:id="rId22"/>
      <p:bold r:id="rId23"/>
      <p:italic r:id="rId24"/>
      <p:boldItalic r:id="rId25"/>
    </p:embeddedFont>
  </p:embeddedFontLst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els Dekker" initials="N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84197"/>
    <a:srgbClr val="EE210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79"/>
    <p:restoredTop sz="95102"/>
  </p:normalViewPr>
  <p:slideViewPr>
    <p:cSldViewPr snapToGrid="0">
      <p:cViewPr varScale="1">
        <p:scale>
          <a:sx n="117" d="100"/>
          <a:sy n="117" d="100"/>
        </p:scale>
        <p:origin x="200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B1389F-7DFD-2046-85C1-567914152DFC}" type="datetimeFigureOut">
              <a:rPr lang="nl-NL" smtClean="0"/>
              <a:t>13-03-2024</a:t>
            </a:fld>
            <a:endParaRPr lang="nl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82F39A-F22B-1344-999C-84592ABDCE8F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402802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752269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75401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402562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5266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27644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21157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028389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82F39A-F22B-1344-999C-84592ABDCE8F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21260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82194-A8D9-EE84-B87B-296A360713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GB" dirty="0"/>
              <a:t>Click to edit Master title style</a:t>
            </a:r>
            <a:endParaRPr lang="nl-NL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214905B-4F4E-08BC-42C3-F0200A37C8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C8453-7532-A811-2BC8-D0EA031CB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6B987E0-3986-AC46-AEB5-DE884B2C5E87}" type="datetimeFigureOut">
              <a:rPr lang="nl-NL" smtClean="0"/>
              <a:pPr/>
              <a:t>13-03-2024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82B55-E733-2E86-DA1B-DE4BE79FB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DD2861-BF16-D896-C82F-4AEDFD032B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4D692F-D51B-9947-8CC5-EF3D50F7842B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83469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 foto r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404718A3-7AF8-C684-1FD1-083F5F138EA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258" y="-1"/>
            <a:ext cx="5048599" cy="6855619"/>
          </a:xfrm>
          <a:prstGeom prst="rect">
            <a:avLst/>
          </a:prstGeom>
        </p:spPr>
        <p:txBody>
          <a:bodyPr vert="horz" anchor="ctr"/>
          <a:lstStyle>
            <a:lvl1pPr algn="ctr">
              <a:defRPr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3379FC15-E4AB-69FE-7E6E-236D22E3FB4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93656" y="2381"/>
            <a:ext cx="5048599" cy="6855619"/>
          </a:xfrm>
          <a:prstGeom prst="rect">
            <a:avLst/>
          </a:prstGeom>
        </p:spPr>
        <p:txBody>
          <a:bodyPr vert="horz" anchor="ctr"/>
          <a:lstStyle>
            <a:lvl1pPr algn="ctr">
              <a:defRPr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endParaRPr lang="nl-NL" dirty="0"/>
          </a:p>
        </p:txBody>
      </p:sp>
      <p:pic>
        <p:nvPicPr>
          <p:cNvPr id="3" name="Picture 2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E7514FC1-0885-7287-211E-F13D83699A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41276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E3713A-D681-229B-55F2-00F28387574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b="1099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1569159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hape, arrow&#10;&#10;Description automatically generated">
            <a:extLst>
              <a:ext uri="{FF2B5EF4-FFF2-40B4-BE49-F238E27FC236}">
                <a16:creationId xmlns:a16="http://schemas.microsoft.com/office/drawing/2014/main" id="{E7984AE5-70F0-D14F-D038-05A0F10F92F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20772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W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B26333B2-7D5F-81EA-8DF6-2627AB04F8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  <p:pic>
        <p:nvPicPr>
          <p:cNvPr id="4" name="Picture 3" descr="A red and black pixelated letters&#10;&#10;Description automatically generated">
            <a:extLst>
              <a:ext uri="{FF2B5EF4-FFF2-40B4-BE49-F238E27FC236}">
                <a16:creationId xmlns:a16="http://schemas.microsoft.com/office/drawing/2014/main" id="{5CC2EBF9-A044-344D-05C6-FD1B4219BAA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2833"/>
          <a:stretch/>
        </p:blipFill>
        <p:spPr>
          <a:xfrm>
            <a:off x="71966" y="5911145"/>
            <a:ext cx="4089400" cy="94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640540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derator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"/>
          <p:cNvSpPr/>
          <p:nvPr userDrawn="1"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233F9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i="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8" name="Voornaam">
            <a:extLst>
              <a:ext uri="{FF2B5EF4-FFF2-40B4-BE49-F238E27FC236}">
                <a16:creationId xmlns:a16="http://schemas.microsoft.com/office/drawing/2014/main" id="{62F3AC35-7053-8666-7A27-A85C9324EDF7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00" b="1" i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Helvetica"/>
              </a:defRPr>
            </a:lvl1pPr>
          </a:lstStyle>
          <a:p>
            <a:r>
              <a:rPr lang="en-GB" dirty="0" err="1"/>
              <a:t>Voornaam</a:t>
            </a:r>
            <a:endParaRPr lang="en-GB" dirty="0"/>
          </a:p>
          <a:p>
            <a:r>
              <a:rPr lang="en-GB" dirty="0" err="1"/>
              <a:t>Achternaam</a:t>
            </a:r>
            <a:endParaRPr lang="en-GB" dirty="0"/>
          </a:p>
        </p:txBody>
      </p:sp>
      <p:sp>
        <p:nvSpPr>
          <p:cNvPr id="9" name="Voornaam">
            <a:extLst>
              <a:ext uri="{FF2B5EF4-FFF2-40B4-BE49-F238E27FC236}">
                <a16:creationId xmlns:a16="http://schemas.microsoft.com/office/drawing/2014/main" id="{19F2F902-C979-77BA-887B-648B2566C0D0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5500" b="1" i="1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Helvetica"/>
              </a:defRPr>
            </a:lvl1pPr>
          </a:lstStyle>
          <a:p>
            <a:r>
              <a:rPr lang="en-GB" dirty="0"/>
              <a:t>Moderator</a:t>
            </a:r>
          </a:p>
        </p:txBody>
      </p:sp>
      <p:pic>
        <p:nvPicPr>
          <p:cNvPr id="3" name="Picture 2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B0DAC2CD-FBDA-F034-136F-249C501A71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  <p:pic>
        <p:nvPicPr>
          <p:cNvPr id="4" name="Picture 3" descr="A red and black pixelated letters&#10;&#10;Description automatically generated">
            <a:extLst>
              <a:ext uri="{FF2B5EF4-FFF2-40B4-BE49-F238E27FC236}">
                <a16:creationId xmlns:a16="http://schemas.microsoft.com/office/drawing/2014/main" id="{CA61CC18-58C1-96C3-7BA1-F70895EB63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9032" y="5448300"/>
            <a:ext cx="4089400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13815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derator R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 userDrawn="1"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i="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Voornaam">
            <a:extLst>
              <a:ext uri="{FF2B5EF4-FFF2-40B4-BE49-F238E27FC236}">
                <a16:creationId xmlns:a16="http://schemas.microsoft.com/office/drawing/2014/main" id="{04CAD6F7-8868-2662-59AE-16FBDCFF1949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19041" y="1309138"/>
            <a:ext cx="8409137" cy="242078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6600" b="1" i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Helvetica"/>
              </a:defRPr>
            </a:lvl1pPr>
          </a:lstStyle>
          <a:p>
            <a:r>
              <a:rPr lang="en-GB" dirty="0" err="1"/>
              <a:t>Voornaam</a:t>
            </a:r>
            <a:endParaRPr lang="en-GB" dirty="0"/>
          </a:p>
          <a:p>
            <a:r>
              <a:rPr lang="en-GB" dirty="0" err="1"/>
              <a:t>Achternaam</a:t>
            </a:r>
            <a:endParaRPr lang="en-GB" dirty="0"/>
          </a:p>
        </p:txBody>
      </p:sp>
      <p:sp>
        <p:nvSpPr>
          <p:cNvPr id="3" name="Voornaam">
            <a:extLst>
              <a:ext uri="{FF2B5EF4-FFF2-40B4-BE49-F238E27FC236}">
                <a16:creationId xmlns:a16="http://schemas.microsoft.com/office/drawing/2014/main" id="{DE96B314-E25B-538D-D360-A7862F809EE8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19041" y="3732298"/>
            <a:ext cx="8409137" cy="915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5500" b="1" i="1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Helvetica"/>
              </a:defRPr>
            </a:lvl1pPr>
          </a:lstStyle>
          <a:p>
            <a:r>
              <a:rPr lang="en-GB" dirty="0"/>
              <a:t>Moderator</a:t>
            </a:r>
          </a:p>
        </p:txBody>
      </p:sp>
      <p:pic>
        <p:nvPicPr>
          <p:cNvPr id="5" name="Picture 4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443CE699-B2D0-5DCB-6F4A-1C69E2FC8D7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692067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tekst 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"/>
          <p:cNvSpPr/>
          <p:nvPr userDrawn="1"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i="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DF483E-F4EF-E68A-BC33-9F24168A4185}"/>
              </a:ext>
            </a:extLst>
          </p:cNvPr>
          <p:cNvSpPr txBox="1"/>
          <p:nvPr userDrawn="1"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endParaRPr lang="en-US" sz="4800" b="1" dirty="0">
              <a:solidFill>
                <a:schemeClr val="bg1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B50EB42-D794-0702-7E3F-7F8472BD2BC2}"/>
              </a:ext>
            </a:extLst>
          </p:cNvPr>
          <p:cNvSpPr txBox="1">
            <a:spLocks/>
          </p:cNvSpPr>
          <p:nvPr userDrawn="1"/>
        </p:nvSpPr>
        <p:spPr>
          <a:xfrm>
            <a:off x="1319041" y="2361606"/>
            <a:ext cx="7983710" cy="4153494"/>
          </a:xfrm>
          <a:prstGeom prst="rect">
            <a:avLst/>
          </a:prstGeom>
        </p:spPr>
        <p:txBody>
          <a:bodyPr lIns="25400" tIns="25400" rIns="25400" bIns="25400" anchor="t">
            <a:noAutofit/>
          </a:bodyPr>
          <a:lstStyle>
            <a:lvl1pPr marL="609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1219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828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2438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30480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457200" indent="-457200">
              <a:spcBef>
                <a:spcPts val="2100"/>
              </a:spcBef>
              <a:buFont typeface="+mj-lt"/>
              <a:buAutoNum type="arabicPeriod"/>
            </a:pPr>
            <a:endParaRPr lang="nl-NL" sz="2200" b="1" dirty="0">
              <a:solidFill>
                <a:schemeClr val="bg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sp>
        <p:nvSpPr>
          <p:cNvPr id="13" name="Voornaam">
            <a:extLst>
              <a:ext uri="{FF2B5EF4-FFF2-40B4-BE49-F238E27FC236}">
                <a16:creationId xmlns:a16="http://schemas.microsoft.com/office/drawing/2014/main" id="{930146CE-7488-6832-29E0-66B035A84DE4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5400" b="1" i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Helvetica"/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14" name="Voornaam">
            <a:extLst>
              <a:ext uri="{FF2B5EF4-FFF2-40B4-BE49-F238E27FC236}">
                <a16:creationId xmlns:a16="http://schemas.microsoft.com/office/drawing/2014/main" id="{CC52D6E0-901A-158A-5DEA-9E83B22C8BA3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2400" b="1" i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Helvetica"/>
              </a:defRPr>
            </a:lvl1pPr>
          </a:lstStyle>
          <a:p>
            <a:r>
              <a:rPr lang="en-GB" dirty="0" err="1"/>
              <a:t>inhoud</a:t>
            </a:r>
            <a:endParaRPr lang="en-GB" dirty="0"/>
          </a:p>
        </p:txBody>
      </p:sp>
      <p:pic>
        <p:nvPicPr>
          <p:cNvPr id="3" name="Picture 2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DF4539CC-FC45-29B8-2F94-6D18F8471E4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182789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tekst  R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"/>
          <p:cNvSpPr/>
          <p:nvPr userDrawn="1"/>
        </p:nvSpPr>
        <p:spPr>
          <a:xfrm>
            <a:off x="-2016" y="2375"/>
            <a:ext cx="10559952" cy="6853251"/>
          </a:xfrm>
          <a:prstGeom prst="rect">
            <a:avLst/>
          </a:prstGeom>
          <a:solidFill>
            <a:srgbClr val="ED220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i="0" dirty="0">
              <a:solidFill>
                <a:srgbClr val="EE210D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2" name="Voornaam">
            <a:extLst>
              <a:ext uri="{FF2B5EF4-FFF2-40B4-BE49-F238E27FC236}">
                <a16:creationId xmlns:a16="http://schemas.microsoft.com/office/drawing/2014/main" id="{D03F265B-A819-7FDE-BB1C-80B6B9896F56}"/>
              </a:ext>
            </a:extLst>
          </p:cNvPr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319041" y="1309137"/>
            <a:ext cx="8409137" cy="105246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5400" b="1" i="0">
                <a:solidFill>
                  <a:srgbClr val="FFFFFF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  <a:sym typeface="Helvetica"/>
              </a:defRPr>
            </a:lvl1pPr>
          </a:lstStyle>
          <a:p>
            <a:r>
              <a:rPr lang="nl-NL" dirty="0"/>
              <a:t>Titel</a:t>
            </a:r>
          </a:p>
        </p:txBody>
      </p:sp>
      <p:sp>
        <p:nvSpPr>
          <p:cNvPr id="3" name="Voornaam">
            <a:extLst>
              <a:ext uri="{FF2B5EF4-FFF2-40B4-BE49-F238E27FC236}">
                <a16:creationId xmlns:a16="http://schemas.microsoft.com/office/drawing/2014/main" id="{274E5CDB-1C39-563F-AA86-DD22B017F446}"/>
              </a:ext>
            </a:extLst>
          </p:cNvPr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319041" y="2613223"/>
            <a:ext cx="8409137" cy="3901877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2400" b="1" i="0">
                <a:solidFill>
                  <a:srgbClr val="FFFFFF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  <a:sym typeface="Helvetica"/>
              </a:defRPr>
            </a:lvl1pPr>
          </a:lstStyle>
          <a:p>
            <a:r>
              <a:rPr lang="en-GB" dirty="0" err="1"/>
              <a:t>inhoud</a:t>
            </a:r>
            <a:endParaRPr lang="en-GB" dirty="0"/>
          </a:p>
        </p:txBody>
      </p:sp>
      <p:pic>
        <p:nvPicPr>
          <p:cNvPr id="5" name="Picture 4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3925DDF2-CE22-5347-F8FA-FD474A1345A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562271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u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"/>
          <p:cNvSpPr/>
          <p:nvPr userDrawn="1"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233F92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i="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B50EB42-D794-0702-7E3F-7F8472BD2BC2}"/>
              </a:ext>
            </a:extLst>
          </p:cNvPr>
          <p:cNvSpPr txBox="1">
            <a:spLocks/>
          </p:cNvSpPr>
          <p:nvPr userDrawn="1"/>
        </p:nvSpPr>
        <p:spPr>
          <a:xfrm>
            <a:off x="1319041" y="2361606"/>
            <a:ext cx="7983710" cy="4153494"/>
          </a:xfrm>
          <a:prstGeom prst="rect">
            <a:avLst/>
          </a:prstGeom>
        </p:spPr>
        <p:txBody>
          <a:bodyPr lIns="25400" tIns="25400" rIns="25400" bIns="25400" anchor="t">
            <a:noAutofit/>
          </a:bodyPr>
          <a:lstStyle>
            <a:lvl1pPr marL="609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1219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828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2438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30480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457200" indent="-457200">
              <a:spcBef>
                <a:spcPts val="2100"/>
              </a:spcBef>
              <a:buFont typeface="+mj-lt"/>
              <a:buAutoNum type="arabicPeriod"/>
            </a:pPr>
            <a:endParaRPr lang="nl-NL" sz="2200" b="1" dirty="0">
              <a:solidFill>
                <a:schemeClr val="bg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3" name="Picture 2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A83F70E4-22BA-D914-EFB6-191FE9C8A2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64172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"/>
          <p:cNvSpPr/>
          <p:nvPr userDrawn="1"/>
        </p:nvSpPr>
        <p:spPr>
          <a:xfrm>
            <a:off x="0" y="4749"/>
            <a:ext cx="10557936" cy="6853251"/>
          </a:xfrm>
          <a:prstGeom prst="rect">
            <a:avLst/>
          </a:prstGeom>
          <a:solidFill>
            <a:srgbClr val="EE210D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 defTabSz="41275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 sz="1600" b="1" i="0" dirty="0">
              <a:solidFill>
                <a:srgbClr val="EE210D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DF483E-F4EF-E68A-BC33-9F24168A4185}"/>
              </a:ext>
            </a:extLst>
          </p:cNvPr>
          <p:cNvSpPr txBox="1"/>
          <p:nvPr userDrawn="1"/>
        </p:nvSpPr>
        <p:spPr>
          <a:xfrm>
            <a:off x="1255541" y="1295327"/>
            <a:ext cx="6099810" cy="83099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endParaRPr lang="en-US" sz="4800" b="1" dirty="0">
              <a:solidFill>
                <a:schemeClr val="bg1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7" name="Text Placeholder 11">
            <a:extLst>
              <a:ext uri="{FF2B5EF4-FFF2-40B4-BE49-F238E27FC236}">
                <a16:creationId xmlns:a16="http://schemas.microsoft.com/office/drawing/2014/main" id="{8B50EB42-D794-0702-7E3F-7F8472BD2BC2}"/>
              </a:ext>
            </a:extLst>
          </p:cNvPr>
          <p:cNvSpPr txBox="1">
            <a:spLocks/>
          </p:cNvSpPr>
          <p:nvPr userDrawn="1"/>
        </p:nvSpPr>
        <p:spPr>
          <a:xfrm>
            <a:off x="1319041" y="2361606"/>
            <a:ext cx="7983710" cy="4153494"/>
          </a:xfrm>
          <a:prstGeom prst="rect">
            <a:avLst/>
          </a:prstGeom>
        </p:spPr>
        <p:txBody>
          <a:bodyPr lIns="25400" tIns="25400" rIns="25400" bIns="25400" anchor="t">
            <a:noAutofit/>
          </a:bodyPr>
          <a:lstStyle>
            <a:lvl1pPr marL="609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1pPr>
            <a:lvl2pPr marL="1219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2pPr>
            <a:lvl3pPr marL="1828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3pPr>
            <a:lvl4pPr marL="2438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4pPr>
            <a:lvl5pPr marL="30480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5pPr>
            <a:lvl6pPr marL="36576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6pPr>
            <a:lvl7pPr marL="42672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7pPr>
            <a:lvl8pPr marL="48768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8pPr>
            <a:lvl9pPr marL="5486400" marR="0" indent="-609600" algn="l" defTabSz="2438338" rtl="0" latinLnBrk="0">
              <a:lnSpc>
                <a:spcPct val="90000"/>
              </a:lnSpc>
              <a:spcBef>
                <a:spcPts val="450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  <a:defRPr sz="48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"/>
              </a:defRPr>
            </a:lvl9pPr>
          </a:lstStyle>
          <a:p>
            <a:pPr marL="457200" indent="-457200">
              <a:spcBef>
                <a:spcPts val="2100"/>
              </a:spcBef>
              <a:buFont typeface="+mj-lt"/>
              <a:buAutoNum type="arabicPeriod"/>
            </a:pPr>
            <a:endParaRPr lang="nl-NL" sz="2200" b="1" dirty="0">
              <a:solidFill>
                <a:schemeClr val="bg1"/>
              </a:solidFill>
              <a:latin typeface="Open Sans Semibold" panose="020B0606030504020204" pitchFamily="34" charset="0"/>
              <a:ea typeface="Open Sans Semibold" panose="020B0606030504020204" pitchFamily="34" charset="0"/>
              <a:cs typeface="Open Sans Semibold" panose="020B0606030504020204" pitchFamily="34" charset="0"/>
            </a:endParaRPr>
          </a:p>
        </p:txBody>
      </p:sp>
      <p:pic>
        <p:nvPicPr>
          <p:cNvPr id="3" name="Picture 2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D49FA9F2-99C5-A4C2-3C7B-F94D09435AB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6445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 foto roo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C3F138-46F9-24B6-8D29-44A8840629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2382" y="2381"/>
            <a:ext cx="10560318" cy="6855619"/>
          </a:xfrm>
          <a:prstGeom prst="rect">
            <a:avLst/>
          </a:prstGeom>
        </p:spPr>
        <p:txBody>
          <a:bodyPr vert="horz" anchor="ctr"/>
          <a:lstStyle>
            <a:lvl1pPr algn="ctr">
              <a:defRPr b="1" i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defRPr>
            </a:lvl1pPr>
          </a:lstStyle>
          <a:p>
            <a:endParaRPr lang="nl-NL" dirty="0"/>
          </a:p>
        </p:txBody>
      </p:sp>
      <p:sp>
        <p:nvSpPr>
          <p:cNvPr id="2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000750" y="6540500"/>
            <a:ext cx="184253" cy="1873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pic>
        <p:nvPicPr>
          <p:cNvPr id="4" name="Picture 3" descr="A red and black number on a black background&#10;&#10;Description automatically generated">
            <a:extLst>
              <a:ext uri="{FF2B5EF4-FFF2-40B4-BE49-F238E27FC236}">
                <a16:creationId xmlns:a16="http://schemas.microsoft.com/office/drawing/2014/main" id="{437DAE6A-C373-B79A-6101-226B6C2070C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7936" y="0"/>
            <a:ext cx="162983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51270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FD7B2F-A974-3D4F-0D35-9A58FE89F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637D79-2AC9-9055-64A2-11ECDBAC51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CF0E79-CA55-DCFA-FDDA-7D9472D698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A6B987E0-3986-AC46-AEB5-DE884B2C5E87}" type="datetimeFigureOut">
              <a:rPr lang="nl-NL" smtClean="0"/>
              <a:pPr/>
              <a:t>13-03-2024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7DC26B-88D3-59A2-3975-5CA09008F3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14FD8-C20A-7655-F2C1-5B9AADCA0D1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224D692F-D51B-9947-8CC5-EF3D50F7842B}" type="slidenum">
              <a:rPr lang="nl-NL" smtClean="0"/>
              <a:pPr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9838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60" r:id="rId7"/>
    <p:sldLayoutId id="2147483661" r:id="rId8"/>
    <p:sldLayoutId id="2147483656" r:id="rId9"/>
    <p:sldLayoutId id="2147483658" r:id="rId10"/>
    <p:sldLayoutId id="2147483655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qrNDwyj4u1w?feature=oembed" TargetMode="Externa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nederlandsegrondwet.nl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211694A4-D2F4-AF42-8FC0-DC4D5A32BBB0}"/>
              </a:ext>
            </a:extLst>
          </p:cNvPr>
          <p:cNvSpPr txBox="1"/>
          <p:nvPr/>
        </p:nvSpPr>
        <p:spPr>
          <a:xfrm>
            <a:off x="368710" y="1585368"/>
            <a:ext cx="99734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400" b="1" i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FOUR FREEDOMS </a:t>
            </a:r>
          </a:p>
          <a:p>
            <a:r>
              <a:rPr lang="nl-NL" sz="5400" b="1" i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 DE GRONDWET</a:t>
            </a:r>
          </a:p>
        </p:txBody>
      </p:sp>
    </p:spTree>
    <p:extLst>
      <p:ext uri="{BB962C8B-B14F-4D97-AF65-F5344CB8AC3E}">
        <p14:creationId xmlns:p14="http://schemas.microsoft.com/office/powerpoint/2010/main" val="1581984477"/>
      </p:ext>
    </p:extLst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A3F6DF28-075D-4B48-9A78-42ED16C76987}"/>
              </a:ext>
            </a:extLst>
          </p:cNvPr>
          <p:cNvSpPr txBox="1"/>
          <p:nvPr/>
        </p:nvSpPr>
        <p:spPr>
          <a:xfrm>
            <a:off x="560440" y="457200"/>
            <a:ext cx="660039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VERSCHILLENDE VRIJHEDEN </a:t>
            </a:r>
          </a:p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 GRONDRECHTEN KUNNEN BOTSEN 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C2AB67C9-422C-574A-8CB0-FD031DA9E477}"/>
              </a:ext>
            </a:extLst>
          </p:cNvPr>
          <p:cNvSpPr txBox="1"/>
          <p:nvPr/>
        </p:nvSpPr>
        <p:spPr>
          <a:xfrm>
            <a:off x="560440" y="1752346"/>
            <a:ext cx="88785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Denk bijvoorbeeld aan: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Woningnood: </a:t>
            </a:r>
            <a:b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nl-N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vrijwaring van gebrek</a:t>
            </a: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in combinatie met de bevordering van voldoende woongelegenheid (artikel 22, lid 2)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Jezelf kunnen zijn (bijvoorbeeld in de queercommunity):</a:t>
            </a:r>
            <a:b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</a:t>
            </a:r>
            <a:r>
              <a:rPr lang="nl-NL" sz="2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vrijwaring van vrees </a:t>
            </a: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combinatie met het recht op gelijke behandeling/verbod op discriminatie (artikel 1)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Kunnen jullie nog een voorbeeld bedenken?</a:t>
            </a:r>
          </a:p>
        </p:txBody>
      </p:sp>
    </p:spTree>
    <p:extLst>
      <p:ext uri="{BB962C8B-B14F-4D97-AF65-F5344CB8AC3E}">
        <p14:creationId xmlns:p14="http://schemas.microsoft.com/office/powerpoint/2010/main" val="317260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Vragen?">
            <a:extLst>
              <a:ext uri="{FF2B5EF4-FFF2-40B4-BE49-F238E27FC236}">
                <a16:creationId xmlns:a16="http://schemas.microsoft.com/office/drawing/2014/main" id="{A87174F9-134F-BE8E-4767-6281FB276C35}"/>
              </a:ext>
            </a:extLst>
          </p:cNvPr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5400" tIns="25400" rIns="25400" bIns="25400" anchor="ctr">
            <a:noAutofit/>
          </a:bodyPr>
          <a:lstStyle>
            <a:lvl1pPr>
              <a:lnSpc>
                <a:spcPct val="80000"/>
              </a:lnSpc>
              <a:defRPr sz="17300" b="1">
                <a:solidFill>
                  <a:srgbClr val="233F9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nl-NL" sz="540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Volg jij ons al?</a:t>
            </a:r>
            <a:endParaRPr sz="540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0FAE47-CDD0-FD11-2E18-75E904DA0B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097280" y="6752590"/>
            <a:ext cx="4249641" cy="5634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6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53002522-0CFD-7EF8-D361-31AFD34883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0" t="42953" r="59165" b="21209"/>
          <a:stretch/>
        </p:blipFill>
        <p:spPr>
          <a:xfrm>
            <a:off x="1026367" y="3054220"/>
            <a:ext cx="3153747" cy="2065176"/>
          </a:xfrm>
          <a:prstGeom prst="rect">
            <a:avLst/>
          </a:prstGeom>
        </p:spPr>
      </p:pic>
      <p:sp>
        <p:nvSpPr>
          <p:cNvPr id="5" name="Vragen?">
            <a:extLst>
              <a:ext uri="{FF2B5EF4-FFF2-40B4-BE49-F238E27FC236}">
                <a16:creationId xmlns:a16="http://schemas.microsoft.com/office/drawing/2014/main" id="{A87174F9-134F-BE8E-4767-6281FB276C35}"/>
              </a:ext>
            </a:extLst>
          </p:cNvPr>
          <p:cNvSpPr txBox="1"/>
          <p:nvPr/>
        </p:nvSpPr>
        <p:spPr>
          <a:xfrm>
            <a:off x="1140269" y="2032727"/>
            <a:ext cx="5304073" cy="7664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5400" tIns="25400" rIns="25400" bIns="25400" anchor="ctr">
            <a:noAutofit/>
          </a:bodyPr>
          <a:lstStyle>
            <a:lvl1pPr>
              <a:lnSpc>
                <a:spcPct val="80000"/>
              </a:lnSpc>
              <a:defRPr sz="17300" b="1">
                <a:solidFill>
                  <a:srgbClr val="233F92"/>
                </a:solidFill>
                <a:latin typeface="+mj-lt"/>
                <a:ea typeface="+mj-ea"/>
                <a:cs typeface="+mj-cs"/>
                <a:sym typeface="Helvetica"/>
              </a:defRPr>
            </a:lvl1pPr>
          </a:lstStyle>
          <a:p>
            <a:r>
              <a:rPr lang="nl-NL" sz="5400" dirty="0"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Volg jij ons al?</a:t>
            </a:r>
            <a:endParaRPr sz="5400" dirty="0"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90FAE47-CDD0-FD11-2E18-75E904DA0B0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097280" y="864974"/>
            <a:ext cx="4249641" cy="5634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5022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DEECC36B-AC28-2245-8016-1442BE314078}"/>
              </a:ext>
            </a:extLst>
          </p:cNvPr>
          <p:cNvSpPr txBox="1"/>
          <p:nvPr/>
        </p:nvSpPr>
        <p:spPr>
          <a:xfrm>
            <a:off x="634181" y="294968"/>
            <a:ext cx="809965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FOUR FREEDOMS VAN FRANKLIN D. ROOSEVELT </a:t>
            </a:r>
          </a:p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nl-NL" sz="2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 JANUARI 1941)</a:t>
            </a:r>
          </a:p>
        </p:txBody>
      </p:sp>
      <p:pic>
        <p:nvPicPr>
          <p:cNvPr id="4" name="Online Media 3" descr="Four Freedoms Speech">
            <a:hlinkClick r:id="" action="ppaction://media"/>
            <a:extLst>
              <a:ext uri="{FF2B5EF4-FFF2-40B4-BE49-F238E27FC236}">
                <a16:creationId xmlns:a16="http://schemas.microsoft.com/office/drawing/2014/main" id="{A0E3F97C-9387-40C9-3B31-5928BF63021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634181" y="1438572"/>
            <a:ext cx="7649848" cy="432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175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D81A9472-1B18-5342-96DF-79B68AB49868}"/>
              </a:ext>
            </a:extLst>
          </p:cNvPr>
          <p:cNvSpPr txBox="1"/>
          <p:nvPr/>
        </p:nvSpPr>
        <p:spPr>
          <a:xfrm>
            <a:off x="870155" y="766916"/>
            <a:ext cx="7951600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 van meningsuiting</a:t>
            </a:r>
          </a:p>
          <a:p>
            <a:endParaRPr lang="nl-NL" sz="4800" b="1" i="1" dirty="0">
              <a:solidFill>
                <a:srgbClr val="18419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 van godsdienst</a:t>
            </a:r>
          </a:p>
          <a:p>
            <a:endParaRPr lang="nl-NL" sz="4800" b="1" i="1" dirty="0">
              <a:solidFill>
                <a:srgbClr val="18419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Vrijwaring van gebrek</a:t>
            </a:r>
          </a:p>
          <a:p>
            <a:endParaRPr lang="nl-NL" sz="4800" b="1" i="1" dirty="0">
              <a:solidFill>
                <a:srgbClr val="184197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4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Vrijwaring van vrees </a:t>
            </a:r>
          </a:p>
        </p:txBody>
      </p:sp>
    </p:spTree>
    <p:extLst>
      <p:ext uri="{BB962C8B-B14F-4D97-AF65-F5344CB8AC3E}">
        <p14:creationId xmlns:p14="http://schemas.microsoft.com/office/powerpoint/2010/main" val="3266641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DEECC36B-AC28-2245-8016-1442BE314078}"/>
              </a:ext>
            </a:extLst>
          </p:cNvPr>
          <p:cNvSpPr txBox="1"/>
          <p:nvPr/>
        </p:nvSpPr>
        <p:spPr>
          <a:xfrm>
            <a:off x="634181" y="294968"/>
            <a:ext cx="77273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</a:rPr>
              <a:t>DE NEDERLANDSE GRONDWET (THORBECKE, 1848)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C2050B9B-E510-2647-A29F-8926C350F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00" y="868126"/>
            <a:ext cx="5749134" cy="4823883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A267654E-4644-864A-AC21-DB02478512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9108" y="1163400"/>
            <a:ext cx="3515571" cy="42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845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BB3490A0-2303-E740-9586-B92F195C057C}"/>
              </a:ext>
            </a:extLst>
          </p:cNvPr>
          <p:cNvSpPr txBox="1"/>
          <p:nvPr/>
        </p:nvSpPr>
        <p:spPr>
          <a:xfrm>
            <a:off x="634181" y="294968"/>
            <a:ext cx="847667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NEDERLANDSE GRONDWET (THORBECKE, 1848)</a:t>
            </a:r>
          </a:p>
        </p:txBody>
      </p:sp>
      <p:sp>
        <p:nvSpPr>
          <p:cNvPr id="2" name="Tekstvak 1">
            <a:extLst>
              <a:ext uri="{FF2B5EF4-FFF2-40B4-BE49-F238E27FC236}">
                <a16:creationId xmlns:a16="http://schemas.microsoft.com/office/drawing/2014/main" id="{E22348C8-74F2-CB4E-ACC5-2CB87DABA71C}"/>
              </a:ext>
            </a:extLst>
          </p:cNvPr>
          <p:cNvSpPr txBox="1"/>
          <p:nvPr/>
        </p:nvSpPr>
        <p:spPr>
          <a:xfrm>
            <a:off x="634181" y="1873045"/>
            <a:ext cx="998126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Artikel 1 t/m 23: Hoofdstuk 1 - Grondrechten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Artikel 1 t/m 17 zijn </a:t>
            </a:r>
            <a:r>
              <a:rPr lang="nl-NL" sz="2400" u="sng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klassieke</a:t>
            </a: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grondrechten</a:t>
            </a:r>
          </a:p>
          <a:p>
            <a:pPr marL="342900" indent="-342900">
              <a:buFontTx/>
              <a:buChar char="-"/>
            </a:pPr>
            <a:r>
              <a:rPr lang="nl-NL" sz="24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Artikel 18 t/m 23 zijn sociale grondrechten (gelden sinds 1983)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 hoofdstukken 2 t/m 8 gaan over de spelregels van de democratie en </a:t>
            </a:r>
            <a:b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rechtsstaat. Bijvoorbeeld over de verantwoordelijkheden van de regering, </a:t>
            </a:r>
            <a:b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Tweede- en Eerste Kamer en de rechtspraak.</a:t>
            </a:r>
          </a:p>
          <a:p>
            <a:pPr marL="342900" indent="-342900">
              <a:buFontTx/>
              <a:buChar char="-"/>
            </a:pPr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1988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C04AF44-44D3-9244-B13C-062C8F1A9C08}"/>
              </a:ext>
            </a:extLst>
          </p:cNvPr>
          <p:cNvSpPr txBox="1"/>
          <p:nvPr/>
        </p:nvSpPr>
        <p:spPr>
          <a:xfrm>
            <a:off x="383458" y="309716"/>
            <a:ext cx="46985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OPDRACHT IN TWEETALLEN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F3B24ED-39D9-ED42-9C7E-142FBE74BF52}"/>
              </a:ext>
            </a:extLst>
          </p:cNvPr>
          <p:cNvSpPr txBox="1"/>
          <p:nvPr/>
        </p:nvSpPr>
        <p:spPr>
          <a:xfrm>
            <a:off x="383458" y="973394"/>
            <a:ext cx="10179439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Zoek in artikel 1 t/m 23 op waar de Four Freedoms terugkomen in de </a:t>
            </a:r>
            <a:b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4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Nederlandse grondwet. </a:t>
            </a:r>
          </a:p>
          <a:p>
            <a:endParaRPr lang="nl-NL" sz="2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342900" indent="-342900">
              <a:buFontTx/>
              <a:buChar char="-"/>
            </a:pPr>
            <a:r>
              <a:rPr lang="nl-NL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Ga naar </a:t>
            </a:r>
            <a:r>
              <a:rPr lang="nl-NL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www.denederlandsegrondwet.nl</a:t>
            </a:r>
            <a:r>
              <a:rPr lang="nl-NL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pPr marL="342900" indent="-342900">
              <a:buFontTx/>
              <a:buChar char="-"/>
            </a:pPr>
            <a:r>
              <a:rPr lang="nl-NL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Gebruik het werkblad. Jullie hebben 10 minuten de tijd.</a:t>
            </a:r>
          </a:p>
          <a:p>
            <a:pPr marL="342900" indent="-342900">
              <a:buFontTx/>
              <a:buChar char="-"/>
            </a:pPr>
            <a:r>
              <a:rPr lang="nl-NL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Zet achter iedere vrijheid de artikelnummers die jullie erbij vinden passen.</a:t>
            </a:r>
          </a:p>
          <a:p>
            <a:pPr marL="342900" indent="-342900">
              <a:buFontTx/>
              <a:buChar char="-"/>
            </a:pPr>
            <a:r>
              <a:rPr lang="nl-NL" sz="22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Bedenk ook waarom jullie vrijheden en grondrechten bij elkaar vinden passen.</a:t>
            </a:r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E2101ACC-352E-484B-84AE-E3924019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000240"/>
              </p:ext>
            </p:extLst>
          </p:nvPr>
        </p:nvGraphicFramePr>
        <p:xfrm>
          <a:off x="383458" y="3938754"/>
          <a:ext cx="9011264" cy="2724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6294">
                  <a:extLst>
                    <a:ext uri="{9D8B030D-6E8A-4147-A177-3AD203B41FA5}">
                      <a16:colId xmlns:a16="http://schemas.microsoft.com/office/drawing/2014/main" val="3012326663"/>
                    </a:ext>
                  </a:extLst>
                </a:gridCol>
                <a:gridCol w="5074970">
                  <a:extLst>
                    <a:ext uri="{9D8B030D-6E8A-4147-A177-3AD203B41FA5}">
                      <a16:colId xmlns:a16="http://schemas.microsoft.com/office/drawing/2014/main" val="922862841"/>
                    </a:ext>
                  </a:extLst>
                </a:gridCol>
              </a:tblGrid>
              <a:tr h="544874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VRIJHEID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GRONDRECHTEN/ARTIKELEN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220450"/>
                  </a:ext>
                </a:extLst>
              </a:tr>
              <a:tr h="544874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Vrijheid van meningsuiting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927460"/>
                  </a:ext>
                </a:extLst>
              </a:tr>
              <a:tr h="544874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Vrijheid van godsdienst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508473"/>
                  </a:ext>
                </a:extLst>
              </a:tr>
              <a:tr h="544874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Vrijwaring van gebrek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076168"/>
                  </a:ext>
                </a:extLst>
              </a:tr>
              <a:tr h="544874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Vrijwaring van vrees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089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625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D81A9472-1B18-5342-96DF-79B68AB49868}"/>
              </a:ext>
            </a:extLst>
          </p:cNvPr>
          <p:cNvSpPr txBox="1"/>
          <p:nvPr/>
        </p:nvSpPr>
        <p:spPr>
          <a:xfrm>
            <a:off x="560440" y="412660"/>
            <a:ext cx="9406742" cy="606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 VAN MENINGSUITING</a:t>
            </a:r>
            <a:br>
              <a:rPr lang="nl-NL" sz="44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nl-N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Iedereen heeft recht op een eigen mening en mag zich uitspreken.</a:t>
            </a:r>
            <a:endParaRPr lang="nl-NL" sz="4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nl-NL" sz="4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Vrijheid van godsdienst</a:t>
            </a:r>
          </a:p>
          <a:p>
            <a:r>
              <a:rPr lang="nl-N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Iedereen heeft recht om god(en) te aanbidden hoe zij dat willen.</a:t>
            </a:r>
          </a:p>
          <a:p>
            <a:endParaRPr lang="nl-NL" sz="4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Vrijwaring van gebrek </a:t>
            </a:r>
          </a:p>
          <a:p>
            <a:r>
              <a:rPr lang="nl-N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Iedereen heeft recht op een leven vrij van tekorten in levensonderhoud.</a:t>
            </a:r>
          </a:p>
          <a:p>
            <a:endParaRPr lang="nl-NL" sz="44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44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Vrijwaring van vrees</a:t>
            </a:r>
          </a:p>
          <a:p>
            <a:r>
              <a:rPr lang="nl-NL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Iedereen heeft recht op een leven vrij van angst en onderdrukking.</a:t>
            </a:r>
          </a:p>
        </p:txBody>
      </p:sp>
    </p:spTree>
    <p:extLst>
      <p:ext uri="{BB962C8B-B14F-4D97-AF65-F5344CB8AC3E}">
        <p14:creationId xmlns:p14="http://schemas.microsoft.com/office/powerpoint/2010/main" val="1687121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6C04AF44-44D3-9244-B13C-062C8F1A9C08}"/>
              </a:ext>
            </a:extLst>
          </p:cNvPr>
          <p:cNvSpPr txBox="1"/>
          <p:nvPr/>
        </p:nvSpPr>
        <p:spPr>
          <a:xfrm>
            <a:off x="475823" y="324465"/>
            <a:ext cx="76467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2800" b="1" i="1" dirty="0">
                <a:solidFill>
                  <a:srgbClr val="184197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FOUR FREEDOMS EN DE GRONDRECHTEN</a:t>
            </a:r>
          </a:p>
          <a:p>
            <a:endParaRPr lang="nl-NL" sz="28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nl-NL" sz="2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 hebben jullie opgeschreven en waarom?</a:t>
            </a:r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AF3B24ED-39D9-ED42-9C7E-142FBE74BF52}"/>
              </a:ext>
            </a:extLst>
          </p:cNvPr>
          <p:cNvSpPr txBox="1"/>
          <p:nvPr/>
        </p:nvSpPr>
        <p:spPr>
          <a:xfrm>
            <a:off x="383458" y="973394"/>
            <a:ext cx="18473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l-NL" sz="2400" dirty="0"/>
          </a:p>
          <a:p>
            <a:endParaRPr lang="nl-NL" sz="2400" dirty="0"/>
          </a:p>
        </p:txBody>
      </p:sp>
      <p:graphicFrame>
        <p:nvGraphicFramePr>
          <p:cNvPr id="6" name="Tabel 5">
            <a:extLst>
              <a:ext uri="{FF2B5EF4-FFF2-40B4-BE49-F238E27FC236}">
                <a16:creationId xmlns:a16="http://schemas.microsoft.com/office/drawing/2014/main" id="{E2101ACC-352E-484B-84AE-E392401935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3176609"/>
              </p:ext>
            </p:extLst>
          </p:nvPr>
        </p:nvGraphicFramePr>
        <p:xfrm>
          <a:off x="568189" y="2142595"/>
          <a:ext cx="9011264" cy="40259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21798">
                  <a:extLst>
                    <a:ext uri="{9D8B030D-6E8A-4147-A177-3AD203B41FA5}">
                      <a16:colId xmlns:a16="http://schemas.microsoft.com/office/drawing/2014/main" val="3012326663"/>
                    </a:ext>
                  </a:extLst>
                </a:gridCol>
                <a:gridCol w="4889466">
                  <a:extLst>
                    <a:ext uri="{9D8B030D-6E8A-4147-A177-3AD203B41FA5}">
                      <a16:colId xmlns:a16="http://schemas.microsoft.com/office/drawing/2014/main" val="922862841"/>
                    </a:ext>
                  </a:extLst>
                </a:gridCol>
              </a:tblGrid>
              <a:tr h="777899">
                <a:tc>
                  <a:txBody>
                    <a:bodyPr/>
                    <a:lstStyle/>
                    <a:p>
                      <a:r>
                        <a:rPr lang="nl-NL" i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VRIJHEID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i="1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GRONDRECHTEN/ARTIKELEN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6220450"/>
                  </a:ext>
                </a:extLst>
              </a:tr>
              <a:tr h="777899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Vrijheid van meningsuiting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Mogelijke antwoorden: </a:t>
                      </a:r>
                      <a:b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1, 4, </a:t>
                      </a:r>
                      <a:r>
                        <a:rPr lang="nl-NL" sz="1800" b="1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7</a:t>
                      </a: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8, 13, 15</a:t>
                      </a:r>
                      <a:r>
                        <a:rPr lang="nl-NL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nl-NL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927460"/>
                  </a:ext>
                </a:extLst>
              </a:tr>
              <a:tr h="777899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Vrijheid van godsdienst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Mogelijke antwoorden: </a:t>
                      </a:r>
                      <a:b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1, </a:t>
                      </a:r>
                      <a:r>
                        <a:rPr lang="nl-NL" sz="1800" b="1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</a:t>
                      </a: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10</a:t>
                      </a:r>
                      <a:r>
                        <a:rPr lang="nl-NL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nl-NL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7508473"/>
                  </a:ext>
                </a:extLst>
              </a:tr>
              <a:tr h="777899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Vrijwaring van gebrek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Mogelijke antwoorden:</a:t>
                      </a:r>
                      <a:b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2, 4, 9, 14, 18, </a:t>
                      </a:r>
                      <a:r>
                        <a:rPr lang="nl-NL" sz="1800" b="1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19, 20, 21, 22, 23</a:t>
                      </a:r>
                      <a:r>
                        <a:rPr lang="nl-NL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 </a:t>
                      </a:r>
                      <a:b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nl-NL" dirty="0"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</a:t>
                      </a:r>
                      <a:endParaRPr lang="nl-NL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0076168"/>
                  </a:ext>
                </a:extLst>
              </a:tr>
              <a:tr h="777899">
                <a:tc>
                  <a:txBody>
                    <a:bodyPr/>
                    <a:lstStyle/>
                    <a:p>
                      <a:r>
                        <a:rPr lang="nl-NL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Vrijwaring van vrees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Mogelijke antwoorden: </a:t>
                      </a:r>
                      <a:b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</a:b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1, 2, 4, 7, 8, 10, </a:t>
                      </a:r>
                      <a:r>
                        <a:rPr lang="nl-NL" sz="1800" b="1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11</a:t>
                      </a: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12, 13, </a:t>
                      </a:r>
                      <a:r>
                        <a:rPr lang="nl-NL" sz="1800" b="1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15</a:t>
                      </a:r>
                      <a:r>
                        <a:rPr lang="nl-NL" sz="1800" kern="1200" dirty="0">
                          <a:solidFill>
                            <a:schemeClr val="dk1"/>
                          </a:solidFill>
                          <a:effectLst/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, 16, 17, 18</a:t>
                      </a:r>
                      <a:endParaRPr lang="nl-NL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00891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927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stvak 1">
            <a:extLst>
              <a:ext uri="{FF2B5EF4-FFF2-40B4-BE49-F238E27FC236}">
                <a16:creationId xmlns:a16="http://schemas.microsoft.com/office/drawing/2014/main" id="{E88502AC-6DF7-48A0-A5AF-F866CD725B5C}"/>
              </a:ext>
            </a:extLst>
          </p:cNvPr>
          <p:cNvSpPr txBox="1"/>
          <p:nvPr/>
        </p:nvSpPr>
        <p:spPr>
          <a:xfrm>
            <a:off x="536875" y="2105561"/>
            <a:ext cx="99734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4000" b="1" i="1" dirty="0">
                <a:solidFill>
                  <a:srgbClr val="184197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Wie herkent de </a:t>
            </a:r>
            <a:r>
              <a:rPr lang="nl-NL" sz="4000" b="1" i="1" dirty="0" err="1">
                <a:solidFill>
                  <a:srgbClr val="184197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Four</a:t>
            </a:r>
            <a:r>
              <a:rPr lang="nl-NL" sz="4000" b="1" i="1" dirty="0">
                <a:solidFill>
                  <a:srgbClr val="184197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Freedoms en </a:t>
            </a:r>
            <a:br>
              <a:rPr lang="nl-NL" sz="4000" b="1" i="1" dirty="0">
                <a:solidFill>
                  <a:srgbClr val="184197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nl-NL" sz="4000" b="1" i="1" dirty="0">
                <a:solidFill>
                  <a:srgbClr val="184197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grondrechten in het dagelijks leven?</a:t>
            </a:r>
          </a:p>
        </p:txBody>
      </p:sp>
    </p:spTree>
    <p:extLst>
      <p:ext uri="{BB962C8B-B14F-4D97-AF65-F5344CB8AC3E}">
        <p14:creationId xmlns:p14="http://schemas.microsoft.com/office/powerpoint/2010/main" val="2426405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4990</TotalTime>
  <Words>469</Words>
  <Application>Microsoft Macintosh PowerPoint</Application>
  <PresentationFormat>Widescreen</PresentationFormat>
  <Paragraphs>77</Paragraphs>
  <Slides>12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Open Sans ExtraBold</vt:lpstr>
      <vt:lpstr>Open Sans</vt:lpstr>
      <vt:lpstr>Arial</vt:lpstr>
      <vt:lpstr>Calibri</vt:lpstr>
      <vt:lpstr>Open Sans Semibold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Tim de Leeuw</dc:creator>
  <cp:lastModifiedBy>Tim de Leeuw</cp:lastModifiedBy>
  <cp:revision>79</cp:revision>
  <dcterms:created xsi:type="dcterms:W3CDTF">2023-03-06T14:28:35Z</dcterms:created>
  <dcterms:modified xsi:type="dcterms:W3CDTF">2024-03-13T13:03:44Z</dcterms:modified>
</cp:coreProperties>
</file>